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Roboto Condensed" panose="02000000000000000000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9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32658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18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Omni - Phase: Two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441371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Software Quality Assurance &amp; Testing Report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1133951" y="373761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Presenting the results of our comprehensive testing phase for the CleanCity Waste Scheduler application.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482459"/>
            <a:ext cx="30480" cy="1236107"/>
          </a:xfrm>
          <a:prstGeom prst="rect">
            <a:avLst/>
          </a:prstGeom>
          <a:solidFill>
            <a:srgbClr val="1E1E1A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4973717"/>
            <a:ext cx="7556421" cy="2613898"/>
          </a:xfrm>
          <a:prstGeom prst="roundRect">
            <a:avLst>
              <a:gd name="adj" fmla="val 1302"/>
            </a:avLst>
          </a:prstGeom>
          <a:solidFill>
            <a:srgbClr val="D8D9D2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973717"/>
            <a:ext cx="3778210" cy="1306949"/>
          </a:xfrm>
          <a:prstGeom prst="roundRect">
            <a:avLst>
              <a:gd name="adj" fmla="val 2603"/>
            </a:avLst>
          </a:prstGeom>
          <a:solidFill>
            <a:srgbClr val="D8D9D2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200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Erick Omondi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5690949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Test Manager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572000" y="4973717"/>
            <a:ext cx="3778210" cy="1306949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2" name="Shape 9"/>
          <p:cNvSpPr/>
          <p:nvPr/>
        </p:nvSpPr>
        <p:spPr>
          <a:xfrm>
            <a:off x="4572000" y="4973717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AEB0A7"/>
          </a:solidFill>
          <a:ln/>
        </p:spPr>
      </p:sp>
      <p:sp>
        <p:nvSpPr>
          <p:cNvPr id="13" name="Text 10"/>
          <p:cNvSpPr/>
          <p:nvPr/>
        </p:nvSpPr>
        <p:spPr>
          <a:xfrm>
            <a:off x="4798814" y="5200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Henok Girma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4798814" y="5690949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Risk Analyst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6280666"/>
            <a:ext cx="7556421" cy="1306949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6280666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AEB0A7"/>
          </a:solidFill>
          <a:ln/>
        </p:spPr>
      </p:sp>
      <p:sp>
        <p:nvSpPr>
          <p:cNvPr id="17" name="Text 14"/>
          <p:cNvSpPr/>
          <p:nvPr/>
        </p:nvSpPr>
        <p:spPr>
          <a:xfrm>
            <a:off x="1020604" y="6507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Lydia Awuor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20604" y="699789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Test Executor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603171"/>
            <a:ext cx="7613094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Comprehensive Test Case Execution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65453" y="2305764"/>
            <a:ext cx="4375666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During the testing of the </a:t>
            </a: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CleanCity Waste Scheduler web application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we designed and executed </a:t>
            </a:r>
            <a:r>
              <a:rPr lang="en-US" sz="15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70+ detailed test cases</a:t>
            </a: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to assess the system's core aspects: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65453" y="3427333"/>
            <a:ext cx="4375666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Functionality and Feature Verification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65453" y="3810953"/>
            <a:ext cx="4375666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Usability and User Experience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65453" y="4194572"/>
            <a:ext cx="4375666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Reliability and Performance Under Load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629037" y="2448401"/>
            <a:ext cx="2757011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</a:rPr>
              <a:t>70+</a:t>
            </a:r>
            <a:endParaRPr lang="en-US" sz="5100" dirty="0"/>
          </a:p>
        </p:txBody>
      </p:sp>
      <p:sp>
        <p:nvSpPr>
          <p:cNvPr id="9" name="Text 6"/>
          <p:cNvSpPr/>
          <p:nvPr/>
        </p:nvSpPr>
        <p:spPr>
          <a:xfrm>
            <a:off x="5767268" y="3343989"/>
            <a:ext cx="248054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Total Test Cases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5629037" y="3872984"/>
            <a:ext cx="2757011" cy="1888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focus was to ensure that all core features worked as expected and that user interactions produced accurate and consistent results across all modules of the application.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65453" y="6160413"/>
            <a:ext cx="7613094" cy="1465898"/>
          </a:xfrm>
          <a:prstGeom prst="roundRect">
            <a:avLst>
              <a:gd name="adj" fmla="val 2014"/>
            </a:avLst>
          </a:prstGeom>
          <a:solidFill>
            <a:srgbClr val="DBDBD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63" y="6455093"/>
            <a:ext cx="245983" cy="1968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405057" y="6406396"/>
            <a:ext cx="6776680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rigorous testing process aimed to minimize post-launch defects and enhance overall software stability, focusing on high-risk areas like scheduling and user authentication.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056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Detailed Test Case Documentation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143482"/>
            <a:ext cx="7131368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Traceability and Execution Status</a:t>
            </a:r>
            <a:endParaRPr lang="en-US" sz="2500" dirty="0"/>
          </a:p>
        </p:txBody>
      </p:sp>
      <p:sp>
        <p:nvSpPr>
          <p:cNvPr id="5" name="Shape 2"/>
          <p:cNvSpPr/>
          <p:nvPr/>
        </p:nvSpPr>
        <p:spPr>
          <a:xfrm>
            <a:off x="793790" y="2870597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2870597"/>
            <a:ext cx="121920" cy="1647111"/>
          </a:xfrm>
          <a:prstGeom prst="roundRect">
            <a:avLst>
              <a:gd name="adj" fmla="val 26512"/>
            </a:avLst>
          </a:prstGeom>
          <a:solidFill>
            <a:srgbClr val="C8CAC1"/>
          </a:solidFill>
          <a:ln/>
        </p:spPr>
      </p:sp>
      <p:sp>
        <p:nvSpPr>
          <p:cNvPr id="7" name="Text 4"/>
          <p:cNvSpPr/>
          <p:nvPr/>
        </p:nvSpPr>
        <p:spPr>
          <a:xfrm>
            <a:off x="1131094" y="3116461"/>
            <a:ext cx="36256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Structured Approach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31094" y="3582233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All 70+ test cases were meticulously documented, outlining preconditions, steps, expected results, and actual results for clear validation.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93790" y="4733092"/>
            <a:ext cx="7556421" cy="1991916"/>
          </a:xfrm>
          <a:prstGeom prst="roundRect">
            <a:avLst>
              <a:gd name="adj" fmla="val 7345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310" y="4733092"/>
            <a:ext cx="121920" cy="1991916"/>
          </a:xfrm>
          <a:prstGeom prst="roundRect">
            <a:avLst>
              <a:gd name="adj" fmla="val 26512"/>
            </a:avLst>
          </a:prstGeom>
          <a:solidFill>
            <a:srgbClr val="C8CAC1"/>
          </a:solidFill>
          <a:ln/>
        </p:spPr>
      </p:sp>
      <p:sp>
        <p:nvSpPr>
          <p:cNvPr id="11" name="Text 8"/>
          <p:cNvSpPr/>
          <p:nvPr/>
        </p:nvSpPr>
        <p:spPr>
          <a:xfrm>
            <a:off x="1131094" y="4978956"/>
            <a:ext cx="332958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Execution Summary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31094" y="5444728"/>
            <a:ext cx="69732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attached screenshot provides a snapshot of the test case execution log, demonstrating successful completion and passing statuses for the verified scenarios.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967418"/>
            <a:ext cx="755642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documentation ensures full traceability between requirements and tested outcomes, forming the foundation of our QA sign-off.</a:t>
            </a:r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22A04C-030E-615F-E332-0F4C4FE4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36798" y="1335998"/>
            <a:ext cx="8243372" cy="55438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9129"/>
            <a:ext cx="7556421" cy="1807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Introducing Automation: Selenium Script for Login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2938463"/>
            <a:ext cx="3141702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Efficiency in Verification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280190" y="3854172"/>
            <a:ext cx="314170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developed a </a:t>
            </a:r>
            <a:r>
              <a:rPr lang="en-US" sz="15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Selenium automation script</a:t>
            </a: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specifically targeting the CleanCity web application's login flow.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80190" y="4952762"/>
            <a:ext cx="31417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script efficiently: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280190" y="5434608"/>
            <a:ext cx="31417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Opens the web application interface.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80190" y="5810369"/>
            <a:ext cx="31417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Enters valid user credentials.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80190" y="6186130"/>
            <a:ext cx="31417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Verifies successful access and authentication.</a:t>
            </a:r>
            <a:endParaRPr lang="en-US" sz="1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809" y="2962513"/>
            <a:ext cx="963930" cy="11568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056501" y="315527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Launch App</a:t>
            </a:r>
            <a:endParaRPr lang="en-US" sz="18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809" y="4119324"/>
            <a:ext cx="963930" cy="11568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056501" y="4312087"/>
            <a:ext cx="2787610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Input Credentials</a:t>
            </a:r>
            <a:endParaRPr lang="en-US" sz="18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9809" y="5276136"/>
            <a:ext cx="963930" cy="115681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056501" y="546889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Validate Login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280190" y="7087076"/>
            <a:ext cx="755642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successful demonstration shows how automation can quickly and accurately verify critical processes like user login, paving the way for expanded regression testing.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84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Automation Attachment: Script Execution Snapshot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649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following visual confirms the successful execution of our Selenium automation script, focusing on the critical login step.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45900"/>
            <a:ext cx="7556421" cy="14939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3951" y="6350198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automated test completed without errors, confirming the stability and functionality of the user authentication module under simulated user interaction.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3790" y="6095048"/>
            <a:ext cx="30480" cy="1236107"/>
          </a:xfrm>
          <a:prstGeom prst="rect">
            <a:avLst/>
          </a:prstGeom>
          <a:solidFill>
            <a:srgbClr val="1E1E1A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2565" y="586264"/>
            <a:ext cx="7651671" cy="866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Issue Tracking and Resolution: Jira Summary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232565" y="1660088"/>
            <a:ext cx="7651671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 utilized Jira for comprehensive tracking of all identified issues, defects, and tasks during the testing cycle. The summary provides a clear overview of the team's progress: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5" y="2259330"/>
            <a:ext cx="4973479" cy="259889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232565" y="5221843"/>
            <a:ext cx="3756541" cy="1243013"/>
          </a:xfrm>
          <a:prstGeom prst="roundRect">
            <a:avLst>
              <a:gd name="adj" fmla="val 5885"/>
            </a:avLst>
          </a:prstGeom>
          <a:solidFill>
            <a:srgbClr val="E8E8E3"/>
          </a:solidFill>
          <a:ln/>
        </p:spPr>
      </p:sp>
      <p:sp>
        <p:nvSpPr>
          <p:cNvPr id="7" name="Shape 3"/>
          <p:cNvSpPr/>
          <p:nvPr/>
        </p:nvSpPr>
        <p:spPr>
          <a:xfrm>
            <a:off x="6232565" y="5206603"/>
            <a:ext cx="3756541" cy="60960"/>
          </a:xfrm>
          <a:prstGeom prst="roundRect">
            <a:avLst>
              <a:gd name="adj" fmla="val 34100"/>
            </a:avLst>
          </a:prstGeom>
          <a:solidFill>
            <a:srgbClr val="C8CAC1"/>
          </a:solidFill>
          <a:ln/>
        </p:spPr>
      </p:sp>
      <p:sp>
        <p:nvSpPr>
          <p:cNvPr id="8" name="Shape 4"/>
          <p:cNvSpPr/>
          <p:nvPr/>
        </p:nvSpPr>
        <p:spPr>
          <a:xfrm>
            <a:off x="7902952" y="5014079"/>
            <a:ext cx="415647" cy="415647"/>
          </a:xfrm>
          <a:prstGeom prst="roundRect">
            <a:avLst>
              <a:gd name="adj" fmla="val 219994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7610" y="5138738"/>
            <a:ext cx="166211" cy="1662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386274" y="5568196"/>
            <a:ext cx="1929289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Defect Visibility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6386274" y="5867757"/>
            <a:ext cx="3449122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Ensuring every bug is logged with high detail for rapid developer resolution.</a:t>
            </a:r>
            <a:endParaRPr lang="en-US" sz="1050" dirty="0"/>
          </a:p>
        </p:txBody>
      </p:sp>
      <p:sp>
        <p:nvSpPr>
          <p:cNvPr id="12" name="Shape 7"/>
          <p:cNvSpPr/>
          <p:nvPr/>
        </p:nvSpPr>
        <p:spPr>
          <a:xfrm>
            <a:off x="10127575" y="5221843"/>
            <a:ext cx="3756660" cy="1243013"/>
          </a:xfrm>
          <a:prstGeom prst="roundRect">
            <a:avLst>
              <a:gd name="adj" fmla="val 5885"/>
            </a:avLst>
          </a:prstGeom>
          <a:solidFill>
            <a:srgbClr val="E8E8E3"/>
          </a:solidFill>
          <a:ln/>
        </p:spPr>
      </p:sp>
      <p:sp>
        <p:nvSpPr>
          <p:cNvPr id="13" name="Shape 8"/>
          <p:cNvSpPr/>
          <p:nvPr/>
        </p:nvSpPr>
        <p:spPr>
          <a:xfrm>
            <a:off x="10127575" y="5206603"/>
            <a:ext cx="3756660" cy="60960"/>
          </a:xfrm>
          <a:prstGeom prst="roundRect">
            <a:avLst>
              <a:gd name="adj" fmla="val 34100"/>
            </a:avLst>
          </a:prstGeom>
          <a:solidFill>
            <a:srgbClr val="C8CAC1"/>
          </a:solidFill>
          <a:ln/>
        </p:spPr>
      </p:sp>
      <p:sp>
        <p:nvSpPr>
          <p:cNvPr id="14" name="Shape 9"/>
          <p:cNvSpPr/>
          <p:nvPr/>
        </p:nvSpPr>
        <p:spPr>
          <a:xfrm>
            <a:off x="11798082" y="5014079"/>
            <a:ext cx="415647" cy="415647"/>
          </a:xfrm>
          <a:prstGeom prst="roundRect">
            <a:avLst>
              <a:gd name="adj" fmla="val 219994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22740" y="5138738"/>
            <a:ext cx="166211" cy="16621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281285" y="5568196"/>
            <a:ext cx="2501384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Workflow Management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10281285" y="5867757"/>
            <a:ext cx="3449241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Tracking issues through their entire lifecycle, from Open to Verified.</a:t>
            </a:r>
            <a:endParaRPr lang="en-US" sz="1050" dirty="0"/>
          </a:p>
        </p:txBody>
      </p:sp>
      <p:sp>
        <p:nvSpPr>
          <p:cNvPr id="18" name="Shape 12"/>
          <p:cNvSpPr/>
          <p:nvPr/>
        </p:nvSpPr>
        <p:spPr>
          <a:xfrm>
            <a:off x="6232565" y="6811089"/>
            <a:ext cx="7651671" cy="1021318"/>
          </a:xfrm>
          <a:prstGeom prst="roundRect">
            <a:avLst>
              <a:gd name="adj" fmla="val 7163"/>
            </a:avLst>
          </a:prstGeom>
          <a:solidFill>
            <a:srgbClr val="E8E8E3"/>
          </a:solidFill>
          <a:ln/>
        </p:spPr>
      </p:sp>
      <p:sp>
        <p:nvSpPr>
          <p:cNvPr id="19" name="Shape 13"/>
          <p:cNvSpPr/>
          <p:nvPr/>
        </p:nvSpPr>
        <p:spPr>
          <a:xfrm>
            <a:off x="6232565" y="6795849"/>
            <a:ext cx="7651671" cy="60960"/>
          </a:xfrm>
          <a:prstGeom prst="roundRect">
            <a:avLst>
              <a:gd name="adj" fmla="val 34100"/>
            </a:avLst>
          </a:prstGeom>
          <a:solidFill>
            <a:srgbClr val="C8CAC1"/>
          </a:solidFill>
          <a:ln/>
        </p:spPr>
      </p:sp>
      <p:sp>
        <p:nvSpPr>
          <p:cNvPr id="20" name="Shape 14"/>
          <p:cNvSpPr/>
          <p:nvPr/>
        </p:nvSpPr>
        <p:spPr>
          <a:xfrm>
            <a:off x="9850576" y="6603325"/>
            <a:ext cx="415647" cy="415647"/>
          </a:xfrm>
          <a:prstGeom prst="roundRect">
            <a:avLst>
              <a:gd name="adj" fmla="val 219994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5235" y="6727984"/>
            <a:ext cx="166211" cy="16621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86274" y="7157442"/>
            <a:ext cx="177950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Risk Mitigation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86274" y="7457003"/>
            <a:ext cx="734425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Prioritizing critical and major issues for immediate attention and fix verification.</a:t>
            </a:r>
            <a:endParaRPr lang="en-US" sz="105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C981108C-AE79-B3F7-12CB-5352B3EAFE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3112185"/>
            <a:ext cx="6232444" cy="25067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431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Roboto Condensed</vt:lpstr>
      <vt:lpstr>Arial</vt:lpstr>
      <vt:lpstr>Hubot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hena</dc:creator>
  <cp:lastModifiedBy>Henok Girma</cp:lastModifiedBy>
  <cp:revision>2</cp:revision>
  <dcterms:created xsi:type="dcterms:W3CDTF">2025-11-10T19:36:24Z</dcterms:created>
  <dcterms:modified xsi:type="dcterms:W3CDTF">2025-11-10T19:45:11Z</dcterms:modified>
</cp:coreProperties>
</file>